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  <a:srgbClr val="E4E5EC"/>
    <a:srgbClr val="0C1B2E"/>
    <a:srgbClr val="002060"/>
    <a:srgbClr val="22C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AA9E2-195F-434D-87C0-AA1149D650EC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461F7-3427-4F59-9C52-C1DB4D78B1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02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461F7-3427-4F59-9C52-C1DB4D78B16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461F7-3427-4F59-9C52-C1DB4D78B16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461F7-3427-4F59-9C52-C1DB4D78B16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461F7-3427-4F59-9C52-C1DB4D78B16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461F7-3427-4F59-9C52-C1DB4D78B16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461F7-3427-4F59-9C52-C1DB4D78B16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461F7-3427-4F59-9C52-C1DB4D78B16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461F7-3427-4F59-9C52-C1DB4D78B16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461F7-3427-4F59-9C52-C1DB4D78B16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C4D5-54BE-4C4F-859A-CFE03283B029}" type="datetime1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2917-B7D7-4308-8003-FB1E78051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C8A8-059F-4399-9390-150CF2C7EA8B}" type="datetime1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2917-B7D7-4308-8003-FB1E78051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164F-7A65-4F82-9563-F15016FA469C}" type="datetime1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2917-B7D7-4308-8003-FB1E78051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F16C-424A-4FF5-A6B7-CFE1FA5CE164}" type="datetime1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2917-B7D7-4308-8003-FB1E78051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964A-4018-42B6-A69B-EF42D16B11CC}" type="datetime1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2917-B7D7-4308-8003-FB1E78051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6E4D-8206-4115-AD29-2CD9BA225C4E}" type="datetime1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2917-B7D7-4308-8003-FB1E78051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001F-D33B-4C1D-9135-9966FB4E2A56}" type="datetime1">
              <a:rPr lang="ru-RU" smtClean="0"/>
              <a:pPr/>
              <a:t>01.04.2016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2917-B7D7-4308-8003-FB1E78051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8833-7BF8-40C2-98FB-52D25AC27539}" type="datetime1">
              <a:rPr lang="ru-RU" smtClean="0"/>
              <a:pPr/>
              <a:t>01.04.2016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2917-B7D7-4308-8003-FB1E78051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EA79-7108-479E-A1AD-C6B938BFB5F8}" type="datetime1">
              <a:rPr lang="ru-RU" smtClean="0"/>
              <a:pPr/>
              <a:t>01.04.2016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2917-B7D7-4308-8003-FB1E78051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D42C5-97DB-4E40-B054-E18D37CF33C1}" type="datetime1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2917-B7D7-4308-8003-FB1E78051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104B-0767-4D62-B0AC-45A64D1565A8}" type="datetime1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2917-B7D7-4308-8003-FB1E78051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39B94-7755-4EE8-85D9-D2C07C4289AE}" type="datetime1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12917-B7D7-4308-8003-FB1E78051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540" y="2176492"/>
            <a:ext cx="7929618" cy="714380"/>
          </a:xfrm>
          <a:prstGeom prst="rect">
            <a:avLst/>
          </a:prstGeom>
          <a:solidFill>
            <a:srgbClr val="0C1B2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43098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ndara" pitchFamily="34" charset="0"/>
              </a:rPr>
              <a:t>«</a:t>
            </a:r>
            <a:r>
              <a:rPr lang="ru" b="1" dirty="0" smtClean="0">
                <a:solidFill>
                  <a:schemeClr val="bg1"/>
                </a:solidFill>
                <a:latin typeface="Candara" pitchFamily="34" charset="0"/>
              </a:rPr>
              <a:t>Коммерческая недвижимость</a:t>
            </a:r>
            <a:r>
              <a:rPr lang="en-US" b="1" dirty="0" smtClean="0">
                <a:solidFill>
                  <a:schemeClr val="bg1"/>
                </a:solidFill>
                <a:latin typeface="Candara" pitchFamily="34" charset="0"/>
              </a:rPr>
              <a:t>»</a:t>
            </a:r>
            <a:endParaRPr lang="ru-RU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1714494"/>
            <a:ext cx="9144000" cy="514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200" dirty="0" smtClean="0">
                <a:solidFill>
                  <a:schemeClr val="bg1"/>
                </a:solidFill>
                <a:cs typeface="Arial" pitchFamily="34" charset="0"/>
              </a:rPr>
              <a:t>КЕЙС</a:t>
            </a:r>
            <a:endParaRPr kumimoji="0" lang="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pic>
        <p:nvPicPr>
          <p:cNvPr id="2051" name="Picture 3" descr="C:\Users\user\Desktop\logo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3813" y="4572014"/>
            <a:ext cx="1934024" cy="285752"/>
          </a:xfrm>
          <a:prstGeom prst="rect">
            <a:avLst/>
          </a:prstGeom>
          <a:noFill/>
        </p:spPr>
      </p:pic>
      <p:pic>
        <p:nvPicPr>
          <p:cNvPr id="3" name="Picture 2" descr="C:\Users\user\Desktop\apex_logo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8258" y="3930142"/>
            <a:ext cx="1448122" cy="427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1472" y="928676"/>
            <a:ext cx="7929618" cy="3714776"/>
          </a:xfrm>
          <a:prstGeom prst="rect">
            <a:avLst/>
          </a:prstGeom>
          <a:solidFill>
            <a:srgbClr val="0C1B2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71472" y="928676"/>
            <a:ext cx="7929618" cy="714380"/>
          </a:xfrm>
          <a:prstGeom prst="rect">
            <a:avLst/>
          </a:prstGeom>
          <a:solidFill>
            <a:srgbClr val="0C1B2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689642"/>
            <a:ext cx="7429552" cy="115438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  <a:latin typeface="Candara" pitchFamily="34" charset="0"/>
              </a:rPr>
              <a:t>Выводы</a:t>
            </a:r>
            <a:endParaRPr lang="ru-RU" sz="32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28662" y="1785932"/>
            <a:ext cx="7429552" cy="2571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Контекстная реклама привлекла немного больше заявок, чем другие каналы, но их стоимость – в несколько раз больше, что сильно сказалось на бюджете.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В ретаргетинга конверсия намного выше, чем в таргетинге. Это подтверждает очевидное наблюдение: люди оставляют заявку не в первый визит.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Наиболее эффективные каналы – myTarget и VK </a:t>
            </a:r>
          </a:p>
        </p:txBody>
      </p:sp>
      <p:sp>
        <p:nvSpPr>
          <p:cNvPr id="9" name="Прямоугольник с одним скругленным углом 5"/>
          <p:cNvSpPr/>
          <p:nvPr/>
        </p:nvSpPr>
        <p:spPr>
          <a:xfrm>
            <a:off x="571472" y="500048"/>
            <a:ext cx="1381845" cy="421588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iiivf\Downloads\logo-7cd355f9f81d6947fd7f7af518e369e1074ceae19b110ec9866f7a5069c2dcb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99" y="644054"/>
            <a:ext cx="1083210" cy="16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540" y="2176492"/>
            <a:ext cx="7929618" cy="714380"/>
          </a:xfrm>
          <a:prstGeom prst="rect">
            <a:avLst/>
          </a:prstGeom>
          <a:solidFill>
            <a:srgbClr val="0C1B2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43098"/>
            <a:ext cx="7772400" cy="1102519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  <a:cs typeface="Arial" pitchFamily="34" charset="0"/>
              </a:rPr>
              <a:t>Спасибо </a:t>
            </a:r>
            <a:r>
              <a:rPr lang="ru-RU" dirty="0">
                <a:solidFill>
                  <a:schemeClr val="bg1"/>
                </a:solidFill>
                <a:cs typeface="Arial" pitchFamily="34" charset="0"/>
              </a:rPr>
              <a:t>за внимание</a:t>
            </a:r>
            <a:r>
              <a:rPr lang="ru-RU" dirty="0" smtClean="0">
                <a:solidFill>
                  <a:schemeClr val="bg1"/>
                </a:solidFill>
                <a:cs typeface="Arial" pitchFamily="34" charset="0"/>
              </a:rPr>
              <a:t>!</a:t>
            </a:r>
            <a:endParaRPr lang="ru-RU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-9681" y="2925783"/>
            <a:ext cx="9144000" cy="514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200" dirty="0" smtClean="0">
                <a:solidFill>
                  <a:schemeClr val="bg1"/>
                </a:solidFill>
                <a:cs typeface="Arial" pitchFamily="34" charset="0"/>
              </a:rPr>
              <a:t>Пишите нам на </a:t>
            </a:r>
            <a:r>
              <a:rPr lang="en-US" sz="2200" dirty="0" smtClean="0">
                <a:solidFill>
                  <a:schemeClr val="bg1"/>
                </a:solidFill>
                <a:cs typeface="Arial" pitchFamily="34" charset="0"/>
              </a:rPr>
              <a:t>welcome@oneretarget.com</a:t>
            </a:r>
            <a:endParaRPr kumimoji="0" lang="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pic>
        <p:nvPicPr>
          <p:cNvPr id="2051" name="Picture 3" descr="C:\Users\user\Desktop\logo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3813" y="4572014"/>
            <a:ext cx="1934024" cy="285752"/>
          </a:xfrm>
          <a:prstGeom prst="rect">
            <a:avLst/>
          </a:prstGeom>
          <a:noFill/>
        </p:spPr>
      </p:pic>
      <p:pic>
        <p:nvPicPr>
          <p:cNvPr id="3" name="Picture 2" descr="C:\Users\user\Desktop\apex_logo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8258" y="3930142"/>
            <a:ext cx="1448122" cy="4275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288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1472" y="928676"/>
            <a:ext cx="7929618" cy="3714776"/>
          </a:xfrm>
          <a:prstGeom prst="rect">
            <a:avLst/>
          </a:prstGeom>
          <a:solidFill>
            <a:srgbClr val="0C1B2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71472" y="928676"/>
            <a:ext cx="7929618" cy="714380"/>
          </a:xfrm>
          <a:prstGeom prst="rect">
            <a:avLst/>
          </a:prstGeom>
          <a:solidFill>
            <a:srgbClr val="0C1B2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702990"/>
            <a:ext cx="7215238" cy="112871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  <a:latin typeface="Candara" pitchFamily="34" charset="0"/>
              </a:rPr>
              <a:t>Сложность №1</a:t>
            </a:r>
            <a:endParaRPr lang="ru-RU" sz="32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28662" y="1714494"/>
            <a:ext cx="7286676" cy="250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Крайне высокая конкуренция в контекстной рекламе, традиционном канале для недвижимости: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ставки </a:t>
            </a:r>
            <a:r>
              <a:rPr lang="en-US" sz="2400" dirty="0" smtClean="0">
                <a:solidFill>
                  <a:schemeClr val="bg1"/>
                </a:solidFill>
              </a:rPr>
              <a:t>«</a:t>
            </a:r>
            <a:r>
              <a:rPr lang="ru-RU" sz="2400" dirty="0" smtClean="0">
                <a:solidFill>
                  <a:schemeClr val="bg1"/>
                </a:solidFill>
              </a:rPr>
              <a:t>перегреты</a:t>
            </a:r>
            <a:r>
              <a:rPr lang="en-US" sz="2400" dirty="0" smtClean="0">
                <a:solidFill>
                  <a:schemeClr val="bg1"/>
                </a:solidFill>
              </a:rPr>
              <a:t>»</a:t>
            </a:r>
            <a:r>
              <a:rPr lang="ru-RU" sz="2400" dirty="0" smtClean="0">
                <a:solidFill>
                  <a:schemeClr val="bg1"/>
                </a:solidFill>
              </a:rPr>
              <a:t>, порог входа сильно завышен.</a:t>
            </a:r>
          </a:p>
        </p:txBody>
      </p:sp>
      <p:sp>
        <p:nvSpPr>
          <p:cNvPr id="10" name="Прямоугольник с одним скругленным углом 5"/>
          <p:cNvSpPr/>
          <p:nvPr/>
        </p:nvSpPr>
        <p:spPr>
          <a:xfrm>
            <a:off x="571472" y="500048"/>
            <a:ext cx="1381845" cy="421588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Users\iiivf\Downloads\logo-7cd355f9f81d6947fd7f7af518e369e1074ceae19b110ec9866f7a5069c2dcb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99" y="644054"/>
            <a:ext cx="1083210" cy="16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1472" y="928676"/>
            <a:ext cx="7929618" cy="3714776"/>
          </a:xfrm>
          <a:prstGeom prst="rect">
            <a:avLst/>
          </a:prstGeom>
          <a:solidFill>
            <a:srgbClr val="0C1B2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71472" y="928676"/>
            <a:ext cx="7929618" cy="714380"/>
          </a:xfrm>
          <a:prstGeom prst="rect">
            <a:avLst/>
          </a:prstGeom>
          <a:solidFill>
            <a:srgbClr val="0C1B2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702990"/>
            <a:ext cx="7215238" cy="112871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  <a:latin typeface="Candara" pitchFamily="34" charset="0"/>
              </a:rPr>
              <a:t>Решение: </a:t>
            </a:r>
            <a:r>
              <a:rPr lang="ru-RU" sz="3200" b="1" dirty="0" smtClean="0">
                <a:solidFill>
                  <a:srgbClr val="FFC000"/>
                </a:solidFill>
                <a:latin typeface="Candara" pitchFamily="34" charset="0"/>
              </a:rPr>
              <a:t>несколько сетей</a:t>
            </a:r>
            <a:endParaRPr lang="ru-RU" sz="3200" b="1" dirty="0">
              <a:solidFill>
                <a:srgbClr val="FFC000"/>
              </a:solidFill>
              <a:latin typeface="Candara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28662" y="1714494"/>
            <a:ext cx="7286676" cy="13573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Чтобы обеспечить максимальный охват и не зависеть от контекстной рекламы, помимо Яндекс и Google мы задействовали другие популярные рекламные сети: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258304" y="2928940"/>
            <a:ext cx="2813630" cy="15716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myTarget</a:t>
            </a:r>
            <a:endParaRPr lang="en-US" sz="2400" dirty="0" smtClean="0">
              <a:solidFill>
                <a:srgbClr val="FFC000"/>
              </a:solidFill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Facebook</a:t>
            </a:r>
            <a:endParaRPr lang="en-US" sz="2400" dirty="0" smtClean="0">
              <a:solidFill>
                <a:srgbClr val="FFC000"/>
              </a:solidFill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smtClean="0">
                <a:solidFill>
                  <a:srgbClr val="FFC000"/>
                </a:solidFill>
              </a:rPr>
              <a:t>Вконтакте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Intency</a:t>
            </a:r>
            <a:endParaRPr lang="en-US" sz="2400" dirty="0" smtClean="0">
              <a:solidFill>
                <a:srgbClr val="FFC000"/>
              </a:solidFill>
            </a:endParaRPr>
          </a:p>
        </p:txBody>
      </p:sp>
      <p:sp>
        <p:nvSpPr>
          <p:cNvPr id="9" name="Прямоугольник с одним скругленным углом 5"/>
          <p:cNvSpPr/>
          <p:nvPr/>
        </p:nvSpPr>
        <p:spPr>
          <a:xfrm>
            <a:off x="571472" y="500048"/>
            <a:ext cx="1381845" cy="421588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iiivf\Downloads\logo-7cd355f9f81d6947fd7f7af518e369e1074ceae19b110ec9866f7a5069c2dcb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99" y="644054"/>
            <a:ext cx="1083210" cy="16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1472" y="928676"/>
            <a:ext cx="7929618" cy="3714776"/>
          </a:xfrm>
          <a:prstGeom prst="rect">
            <a:avLst/>
          </a:prstGeom>
          <a:solidFill>
            <a:srgbClr val="0C1B2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71472" y="928676"/>
            <a:ext cx="7929618" cy="714380"/>
          </a:xfrm>
          <a:prstGeom prst="rect">
            <a:avLst/>
          </a:prstGeom>
          <a:solidFill>
            <a:srgbClr val="0C1B2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702990"/>
            <a:ext cx="7215238" cy="112871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  <a:latin typeface="Candara" pitchFamily="34" charset="0"/>
              </a:rPr>
              <a:t>Сложность №</a:t>
            </a:r>
            <a:r>
              <a:rPr lang="en-US" sz="3200" b="1" dirty="0" smtClean="0">
                <a:solidFill>
                  <a:schemeClr val="bg1"/>
                </a:solidFill>
                <a:latin typeface="Candara" pitchFamily="34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28662" y="1714494"/>
            <a:ext cx="7286676" cy="250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Низкая отдача первичной рекламы: клиенты редко оставляют заявку в первый же визит на сайт. 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Они уходят подумать, сравнить с конкурентами или просто забывают о посещении сайта.</a:t>
            </a:r>
          </a:p>
        </p:txBody>
      </p:sp>
      <p:sp>
        <p:nvSpPr>
          <p:cNvPr id="10" name="Прямоугольник с одним скругленным углом 5"/>
          <p:cNvSpPr/>
          <p:nvPr/>
        </p:nvSpPr>
        <p:spPr>
          <a:xfrm>
            <a:off x="571472" y="500048"/>
            <a:ext cx="1381845" cy="421588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Users\iiivf\Downloads\logo-7cd355f9f81d6947fd7f7af518e369e1074ceae19b110ec9866f7a5069c2dcb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99" y="644054"/>
            <a:ext cx="1083210" cy="16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1472" y="928676"/>
            <a:ext cx="7929618" cy="3714776"/>
          </a:xfrm>
          <a:prstGeom prst="rect">
            <a:avLst/>
          </a:prstGeom>
          <a:solidFill>
            <a:srgbClr val="0C1B2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71472" y="928676"/>
            <a:ext cx="7929618" cy="714380"/>
          </a:xfrm>
          <a:prstGeom prst="rect">
            <a:avLst/>
          </a:prstGeom>
          <a:solidFill>
            <a:srgbClr val="0C1B2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702990"/>
            <a:ext cx="7215238" cy="112871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  <a:latin typeface="Candara" pitchFamily="34" charset="0"/>
              </a:rPr>
              <a:t>Решение: </a:t>
            </a:r>
            <a:r>
              <a:rPr lang="ru-RU" sz="3200" b="1" dirty="0" smtClean="0">
                <a:solidFill>
                  <a:srgbClr val="FFC000"/>
                </a:solidFill>
                <a:latin typeface="Candara" pitchFamily="34" charset="0"/>
              </a:rPr>
              <a:t>ретаргетинг</a:t>
            </a:r>
            <a:endParaRPr lang="ru-RU" sz="3200" b="1" dirty="0">
              <a:solidFill>
                <a:srgbClr val="FFC000"/>
              </a:solidFill>
              <a:latin typeface="Candara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28662" y="1714494"/>
            <a:ext cx="7286676" cy="11430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Чтобы удержать внимание клиента, который ушел с сайта, и довести его до совершения целевого действия, мы сделали упор на </a:t>
            </a:r>
            <a:r>
              <a:rPr lang="ru-RU" sz="2000" u="sng" dirty="0" smtClean="0">
                <a:solidFill>
                  <a:schemeClr val="bg1"/>
                </a:solidFill>
              </a:rPr>
              <a:t>ретаргетинг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i="1" dirty="0" smtClean="0">
              <a:solidFill>
                <a:schemeClr val="bg1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928662" y="2786064"/>
            <a:ext cx="7286676" cy="16430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2000" i="1" dirty="0" smtClean="0">
                <a:solidFill>
                  <a:schemeClr val="bg1"/>
                </a:solidFill>
              </a:rPr>
              <a:t>Ретаргетинг – точечный показ рекламы именно тем пользователям, которые уже как-либо взаимодействовали с сайтом. Он полезен для увеличения эффективности любой рекламы, а для продаж с долгим сроком принятия решения ретаргетинг просто незаменим.</a:t>
            </a:r>
          </a:p>
        </p:txBody>
      </p:sp>
      <p:sp>
        <p:nvSpPr>
          <p:cNvPr id="12" name="Прямоугольник с одним скругленным углом 5"/>
          <p:cNvSpPr/>
          <p:nvPr/>
        </p:nvSpPr>
        <p:spPr>
          <a:xfrm>
            <a:off x="571472" y="500048"/>
            <a:ext cx="1381845" cy="421588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C:\Users\iiivf\Downloads\logo-7cd355f9f81d6947fd7f7af518e369e1074ceae19b110ec9866f7a5069c2dcb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99" y="644054"/>
            <a:ext cx="1083210" cy="16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1472" y="928676"/>
            <a:ext cx="7929618" cy="3714776"/>
          </a:xfrm>
          <a:prstGeom prst="rect">
            <a:avLst/>
          </a:prstGeom>
          <a:solidFill>
            <a:srgbClr val="0C1B2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71472" y="928676"/>
            <a:ext cx="7929618" cy="714380"/>
          </a:xfrm>
          <a:prstGeom prst="rect">
            <a:avLst/>
          </a:prstGeom>
          <a:solidFill>
            <a:srgbClr val="0C1B2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689642"/>
            <a:ext cx="7429552" cy="115438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  <a:latin typeface="Candara" pitchFamily="34" charset="0"/>
              </a:rPr>
              <a:t>Целевая аудитория и сегментирование</a:t>
            </a:r>
            <a:endParaRPr lang="ru-RU" sz="32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28662" y="1785932"/>
            <a:ext cx="7429552" cy="7143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Таргетинг приводил аудиторию со следующими параметрами: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214414" y="2285998"/>
            <a:ext cx="2214578" cy="8572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smtClean="0">
                <a:solidFill>
                  <a:srgbClr val="FFFF00"/>
                </a:solidFill>
              </a:rPr>
              <a:t>М и Ж, 20+ лет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smtClean="0">
                <a:solidFill>
                  <a:srgbClr val="FFFF00"/>
                </a:solidFill>
              </a:rPr>
              <a:t>Москва и МО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428992" y="2284798"/>
            <a:ext cx="4786346" cy="7858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smtClean="0">
                <a:solidFill>
                  <a:srgbClr val="FFFF00"/>
                </a:solidFill>
              </a:rPr>
              <a:t>доход </a:t>
            </a:r>
            <a:r>
              <a:rPr lang="en-US" sz="2000" dirty="0" smtClean="0">
                <a:solidFill>
                  <a:srgbClr val="FFFF00"/>
                </a:solidFill>
              </a:rPr>
              <a:t>«</a:t>
            </a:r>
            <a:r>
              <a:rPr lang="ru-RU" sz="2000" dirty="0" smtClean="0">
                <a:solidFill>
                  <a:srgbClr val="FFFF00"/>
                </a:solidFill>
              </a:rPr>
              <a:t>средний</a:t>
            </a:r>
            <a:r>
              <a:rPr lang="en-US" sz="2000" dirty="0" smtClean="0">
                <a:solidFill>
                  <a:srgbClr val="FFFF00"/>
                </a:solidFill>
              </a:rPr>
              <a:t>»</a:t>
            </a:r>
            <a:r>
              <a:rPr lang="ru-RU" sz="2000" dirty="0" smtClean="0">
                <a:solidFill>
                  <a:srgbClr val="FFFF00"/>
                </a:solidFill>
              </a:rPr>
              <a:t> и выше*</a:t>
            </a:r>
            <a:endParaRPr lang="en-US" sz="2000" dirty="0" smtClean="0">
              <a:solidFill>
                <a:srgbClr val="FFFF00"/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i="1" dirty="0" smtClean="0">
                <a:solidFill>
                  <a:schemeClr val="bg1"/>
                </a:solidFill>
              </a:rPr>
              <a:t>* - дополнительные настройки </a:t>
            </a:r>
            <a:r>
              <a:rPr lang="en-US" i="1" dirty="0" err="1" smtClean="0">
                <a:solidFill>
                  <a:schemeClr val="bg1"/>
                </a:solidFill>
              </a:rPr>
              <a:t>myTarget</a:t>
            </a:r>
            <a:endParaRPr lang="en-US" i="1" dirty="0" smtClean="0">
              <a:solidFill>
                <a:schemeClr val="bg1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986752" y="3143254"/>
            <a:ext cx="7170496" cy="13477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lvl="0">
              <a:spcBef>
                <a:spcPct val="20000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Наш код ретаргетинга запоминал посетителей конкретных разделов сайта (помещения под офисы, рестораны, мед.центры), чтобы затем показывать каждому пользователю объявления именно о том, что он просматривал.</a:t>
            </a:r>
          </a:p>
        </p:txBody>
      </p:sp>
      <p:sp>
        <p:nvSpPr>
          <p:cNvPr id="14" name="Прямоугольник с одним скругленным углом 5"/>
          <p:cNvSpPr/>
          <p:nvPr/>
        </p:nvSpPr>
        <p:spPr>
          <a:xfrm>
            <a:off x="571472" y="500048"/>
            <a:ext cx="1381845" cy="421588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C:\Users\iiivf\Downloads\logo-7cd355f9f81d6947fd7f7af518e369e1074ceae19b110ec9866f7a5069c2dcb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99" y="644054"/>
            <a:ext cx="1083210" cy="16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1472" y="928676"/>
            <a:ext cx="7929618" cy="3714776"/>
          </a:xfrm>
          <a:prstGeom prst="rect">
            <a:avLst/>
          </a:prstGeom>
          <a:solidFill>
            <a:srgbClr val="0C1B2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71472" y="928676"/>
            <a:ext cx="7929618" cy="714380"/>
          </a:xfrm>
          <a:prstGeom prst="rect">
            <a:avLst/>
          </a:prstGeom>
          <a:solidFill>
            <a:srgbClr val="0C1B2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702990"/>
            <a:ext cx="7215238" cy="112871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  <a:latin typeface="Candara" pitchFamily="34" charset="0"/>
              </a:rPr>
              <a:t>Примеры креативов</a:t>
            </a:r>
            <a:endParaRPr lang="ru-RU" sz="32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28662" y="3143254"/>
            <a:ext cx="7286676" cy="10715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Мы обновляли креативы каждые 3 дня: отключали объявления с наименьшими CTR и показателем конверсии и создавали новые на основе наиболее эффективных.</a:t>
            </a:r>
          </a:p>
        </p:txBody>
      </p:sp>
      <p:pic>
        <p:nvPicPr>
          <p:cNvPr id="2050" name="Picture 2" descr="C:\Users\user\Desktop\Apex\коммерч. 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6796" y="1928808"/>
            <a:ext cx="2390775" cy="1076325"/>
          </a:xfrm>
          <a:prstGeom prst="rect">
            <a:avLst/>
          </a:prstGeom>
          <a:noFill/>
        </p:spPr>
      </p:pic>
      <p:pic>
        <p:nvPicPr>
          <p:cNvPr id="2051" name="Picture 3" descr="C:\Users\user\Desktop\Apex\коммерч. 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1933578"/>
            <a:ext cx="2428875" cy="1066800"/>
          </a:xfrm>
          <a:prstGeom prst="rect">
            <a:avLst/>
          </a:prstGeom>
          <a:noFill/>
        </p:spPr>
      </p:pic>
      <p:sp>
        <p:nvSpPr>
          <p:cNvPr id="10" name="Прямоугольник с одним скругленным углом 5"/>
          <p:cNvSpPr/>
          <p:nvPr/>
        </p:nvSpPr>
        <p:spPr>
          <a:xfrm>
            <a:off x="571472" y="500048"/>
            <a:ext cx="1381845" cy="421588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Users\iiivf\Downloads\logo-7cd355f9f81d6947fd7f7af518e369e1074ceae19b110ec9866f7a5069c2dcb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99" y="644054"/>
            <a:ext cx="1083210" cy="16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1472" y="422918"/>
            <a:ext cx="7929618" cy="4434848"/>
          </a:xfrm>
          <a:prstGeom prst="rect">
            <a:avLst/>
          </a:prstGeom>
          <a:solidFill>
            <a:srgbClr val="0C1B2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71472" y="422918"/>
            <a:ext cx="7929618" cy="714380"/>
          </a:xfrm>
          <a:prstGeom prst="rect">
            <a:avLst/>
          </a:prstGeom>
          <a:solidFill>
            <a:srgbClr val="0C1B2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191540"/>
            <a:ext cx="7215238" cy="112871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  <a:latin typeface="Candara" pitchFamily="34" charset="0"/>
              </a:rPr>
              <a:t>Статистика: </a:t>
            </a:r>
            <a:r>
              <a:rPr lang="ru-RU" sz="3200" b="1" dirty="0" smtClean="0">
                <a:solidFill>
                  <a:srgbClr val="FFC000"/>
                </a:solidFill>
                <a:latin typeface="Candara" pitchFamily="34" charset="0"/>
              </a:rPr>
              <a:t>таргетинг + ретаргетинг</a:t>
            </a:r>
            <a:endParaRPr lang="ru-RU" sz="3200" b="1" dirty="0">
              <a:solidFill>
                <a:srgbClr val="FFC000"/>
              </a:solidFill>
              <a:latin typeface="Candara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033470" y="1280174"/>
          <a:ext cx="7110429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143"/>
                <a:gridCol w="2370143"/>
                <a:gridCol w="2370143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Источник</a:t>
                      </a:r>
                      <a:endParaRPr lang="ru-RU" sz="1600" b="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1B2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Число</a:t>
                      </a:r>
                      <a:r>
                        <a:rPr lang="ru-RU" sz="1600" b="0" baseline="0" dirty="0" smtClean="0"/>
                        <a:t> заявок</a:t>
                      </a:r>
                      <a:endParaRPr lang="ru-RU" sz="16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1B2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Стоимость</a:t>
                      </a:r>
                      <a:endParaRPr lang="ru-RU" sz="16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1B2E">
                        <a:alpha val="4000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FB - </a:t>
                      </a:r>
                      <a:r>
                        <a:rPr lang="ru-RU" sz="1600" dirty="0" smtClean="0"/>
                        <a:t>таргетинг</a:t>
                      </a:r>
                      <a:endParaRPr lang="ru-RU" sz="1600" dirty="0"/>
                    </a:p>
                  </a:txBody>
                  <a:tcPr marR="25200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5E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1 350 руб. / заявка</a:t>
                      </a:r>
                      <a:endParaRPr lang="ru-RU" sz="1600" dirty="0"/>
                    </a:p>
                  </a:txBody>
                  <a:tcPr marR="43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5EC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ретаргетинг</a:t>
                      </a:r>
                      <a:endParaRPr lang="ru-RU" sz="1600" dirty="0"/>
                    </a:p>
                  </a:txBody>
                  <a:tcPr marR="25200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5E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690 руб. / заявка</a:t>
                      </a:r>
                      <a:endParaRPr lang="ru-RU" sz="1600" dirty="0"/>
                    </a:p>
                  </a:txBody>
                  <a:tcPr marR="43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5EC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VK - </a:t>
                      </a:r>
                      <a:r>
                        <a:rPr lang="ru-RU" sz="1600" dirty="0" smtClean="0"/>
                        <a:t>таргетинг</a:t>
                      </a:r>
                      <a:endParaRPr lang="ru-RU" sz="1600" dirty="0"/>
                    </a:p>
                  </a:txBody>
                  <a:tcPr marR="25200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830 руб. / заявка</a:t>
                      </a:r>
                      <a:endParaRPr lang="ru-RU" sz="1600" dirty="0"/>
                    </a:p>
                  </a:txBody>
                  <a:tcPr marR="43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ретаргетинг</a:t>
                      </a:r>
                      <a:endParaRPr lang="ru-RU" sz="1600" dirty="0"/>
                    </a:p>
                  </a:txBody>
                  <a:tcPr marR="25200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420 руб. / заявка</a:t>
                      </a:r>
                      <a:endParaRPr lang="ru-RU" sz="1600" dirty="0"/>
                    </a:p>
                  </a:txBody>
                  <a:tcPr marR="43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 smtClean="0"/>
                        <a:t>Intency</a:t>
                      </a:r>
                      <a:r>
                        <a:rPr lang="en-US" sz="1600" dirty="0" smtClean="0"/>
                        <a:t> - </a:t>
                      </a:r>
                      <a:r>
                        <a:rPr lang="ru-RU" sz="1600" dirty="0" smtClean="0"/>
                        <a:t>таргетинг</a:t>
                      </a:r>
                      <a:endParaRPr lang="ru-RU" sz="1600" dirty="0"/>
                    </a:p>
                  </a:txBody>
                  <a:tcPr marR="25200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5E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760 руб. / заявка</a:t>
                      </a:r>
                      <a:endParaRPr lang="ru-RU" sz="1600" dirty="0"/>
                    </a:p>
                  </a:txBody>
                  <a:tcPr marR="43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5EC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ретаргетинг</a:t>
                      </a:r>
                      <a:endParaRPr lang="ru-RU" sz="1600" dirty="0"/>
                    </a:p>
                  </a:txBody>
                  <a:tcPr marR="25200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5E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2 080 руб. / заявка</a:t>
                      </a:r>
                      <a:endParaRPr lang="ru-RU" sz="1600" dirty="0"/>
                    </a:p>
                  </a:txBody>
                  <a:tcPr marR="43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5EC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 smtClean="0"/>
                        <a:t>myTarget</a:t>
                      </a:r>
                      <a:r>
                        <a:rPr lang="en-US" sz="1600" dirty="0" smtClean="0"/>
                        <a:t> - </a:t>
                      </a:r>
                      <a:r>
                        <a:rPr lang="ru-RU" sz="1600" dirty="0" smtClean="0"/>
                        <a:t>таргетинг</a:t>
                      </a:r>
                      <a:endParaRPr lang="ru-RU" sz="1600" dirty="0"/>
                    </a:p>
                  </a:txBody>
                  <a:tcPr marR="25200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470 руб. / заявка</a:t>
                      </a:r>
                      <a:endParaRPr lang="ru-RU" sz="1600" dirty="0"/>
                    </a:p>
                  </a:txBody>
                  <a:tcPr marR="43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ретаргетинг</a:t>
                      </a:r>
                      <a:endParaRPr lang="ru-RU" sz="1600" dirty="0"/>
                    </a:p>
                  </a:txBody>
                  <a:tcPr marR="25200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250 руб. / заявка</a:t>
                      </a:r>
                      <a:endParaRPr lang="ru-RU" sz="1600" dirty="0"/>
                    </a:p>
                  </a:txBody>
                  <a:tcPr marR="43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1472" y="422918"/>
            <a:ext cx="7929618" cy="4434848"/>
          </a:xfrm>
          <a:prstGeom prst="rect">
            <a:avLst/>
          </a:prstGeom>
          <a:solidFill>
            <a:srgbClr val="0C1B2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71472" y="422918"/>
            <a:ext cx="7929618" cy="714380"/>
          </a:xfrm>
          <a:prstGeom prst="rect">
            <a:avLst/>
          </a:prstGeom>
          <a:solidFill>
            <a:srgbClr val="0C1B2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191540"/>
            <a:ext cx="7215238" cy="112871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  <a:latin typeface="Candara" pitchFamily="34" charset="0"/>
              </a:rPr>
              <a:t>Статистика: </a:t>
            </a:r>
            <a:r>
              <a:rPr lang="ru-RU" sz="3200" b="1" dirty="0" smtClean="0">
                <a:solidFill>
                  <a:srgbClr val="FFC000"/>
                </a:solidFill>
                <a:latin typeface="Candara" pitchFamily="34" charset="0"/>
              </a:rPr>
              <a:t>контекстная реклама</a:t>
            </a:r>
            <a:endParaRPr lang="ru-RU" sz="3200" b="1" dirty="0">
              <a:solidFill>
                <a:srgbClr val="FFC000"/>
              </a:solidFill>
              <a:latin typeface="Candara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033470" y="1280174"/>
          <a:ext cx="711042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143"/>
                <a:gridCol w="2370143"/>
                <a:gridCol w="2370143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Источник</a:t>
                      </a:r>
                      <a:endParaRPr lang="ru-RU" sz="1600" b="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1B2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Число</a:t>
                      </a:r>
                      <a:r>
                        <a:rPr lang="ru-RU" sz="1600" b="0" baseline="0" dirty="0" smtClean="0"/>
                        <a:t> заявок</a:t>
                      </a:r>
                      <a:endParaRPr lang="ru-RU" sz="16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1B2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Стоимость</a:t>
                      </a:r>
                      <a:endParaRPr lang="ru-RU" sz="16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1B2E">
                        <a:alpha val="4000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Яндекс.Директ</a:t>
                      </a:r>
                      <a:endParaRPr lang="ru-RU" sz="1600" dirty="0"/>
                    </a:p>
                  </a:txBody>
                  <a:tcPr marR="25200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29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5E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3 390 руб. / заявка</a:t>
                      </a:r>
                      <a:endParaRPr lang="ru-RU" sz="1600" dirty="0"/>
                    </a:p>
                  </a:txBody>
                  <a:tcPr marR="43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5EC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 smtClean="0"/>
                        <a:t>Google.Adwords</a:t>
                      </a:r>
                      <a:endParaRPr lang="ru-RU" sz="1600" dirty="0"/>
                    </a:p>
                  </a:txBody>
                  <a:tcPr marR="25200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5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34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5E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4 120 руб. / заявка</a:t>
                      </a:r>
                      <a:endParaRPr lang="ru-RU" sz="1600" dirty="0"/>
                    </a:p>
                  </a:txBody>
                  <a:tcPr marR="43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5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173</TotalTime>
  <Words>415</Words>
  <Application>Microsoft Office PowerPoint</Application>
  <PresentationFormat>Экран (16:9)</PresentationFormat>
  <Paragraphs>78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«Коммерческая недвижимость»</vt:lpstr>
      <vt:lpstr>Сложность №1</vt:lpstr>
      <vt:lpstr>Решение: несколько сетей</vt:lpstr>
      <vt:lpstr>Сложность №2</vt:lpstr>
      <vt:lpstr>Решение: ретаргетинг</vt:lpstr>
      <vt:lpstr>Целевая аудитория и сегментирование</vt:lpstr>
      <vt:lpstr>Примеры креативов</vt:lpstr>
      <vt:lpstr>Статистика: таргетинг + ретаргетинг</vt:lpstr>
      <vt:lpstr>Статистика: контекстная реклама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Пользователь Windows</dc:creator>
  <cp:lastModifiedBy>user</cp:lastModifiedBy>
  <cp:revision>31</cp:revision>
  <dcterms:created xsi:type="dcterms:W3CDTF">2016-03-03T08:15:31Z</dcterms:created>
  <dcterms:modified xsi:type="dcterms:W3CDTF">2016-04-01T13:24:26Z</dcterms:modified>
</cp:coreProperties>
</file>