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70"/>
    <a:srgbClr val="000099"/>
    <a:srgbClr val="185EA4"/>
    <a:srgbClr val="FFDB08"/>
    <a:srgbClr val="333333"/>
    <a:srgbClr val="2069B3"/>
    <a:srgbClr val="ECF1F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30" d="100"/>
          <a:sy n="130" d="100"/>
        </p:scale>
        <p:origin x="-990" y="-3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997483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2203450"/>
            <a:ext cx="8520600" cy="101124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sz="6000" b="1" dirty="0" smtClean="0">
                <a:solidFill>
                  <a:schemeClr val="bg1"/>
                </a:solidFill>
                <a:latin typeface="Candara" pitchFamily="34" charset="0"/>
                <a:ea typeface="Roboto" pitchFamily="2" charset="0"/>
              </a:rPr>
              <a:t>М</a:t>
            </a:r>
            <a:r>
              <a:rPr lang="ru" sz="6000" b="1" dirty="0" smtClean="0">
                <a:solidFill>
                  <a:schemeClr val="bg1"/>
                </a:solidFill>
                <a:latin typeface="Candara" pitchFamily="34" charset="0"/>
                <a:ea typeface="Roboto" pitchFamily="2" charset="0"/>
              </a:rPr>
              <a:t>икроретаргетинга</a:t>
            </a:r>
            <a:endParaRPr lang="ru" sz="6000" b="1" dirty="0">
              <a:solidFill>
                <a:schemeClr val="bg1"/>
              </a:solidFill>
              <a:latin typeface="Candara" pitchFamily="34" charset="0"/>
              <a:ea typeface="Roboto" pitchFamily="2" charset="0"/>
            </a:endParaRPr>
          </a:p>
        </p:txBody>
      </p:sp>
      <p:sp>
        <p:nvSpPr>
          <p:cNvPr id="4" name="Shape 54"/>
          <p:cNvSpPr txBox="1">
            <a:spLocks/>
          </p:cNvSpPr>
          <p:nvPr/>
        </p:nvSpPr>
        <p:spPr>
          <a:xfrm>
            <a:off x="285720" y="1703384"/>
            <a:ext cx="8520600" cy="10112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None/>
              <a:tabLst/>
              <a:defRPr/>
            </a:pP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solidFill>
                  <a:srgbClr val="FFDB08"/>
                </a:solidFill>
                <a:effectLst/>
                <a:uLnTx/>
                <a:uFillTx/>
                <a:latin typeface="Calibri" pitchFamily="34" charset="0"/>
                <a:ea typeface="Roboto" pitchFamily="2" charset="0"/>
                <a:sym typeface="Arial"/>
              </a:rPr>
              <a:t>КЕЙС</a:t>
            </a:r>
            <a:endParaRPr kumimoji="0" lang="ru" sz="3200" i="0" u="none" strike="noStrike" kern="0" cap="none" spc="0" normalizeH="0" baseline="0" noProof="0" dirty="0">
              <a:ln>
                <a:noFill/>
              </a:ln>
              <a:solidFill>
                <a:srgbClr val="FFDB08"/>
              </a:solidFill>
              <a:effectLst/>
              <a:uLnTx/>
              <a:uFillTx/>
              <a:latin typeface="Calibri" pitchFamily="34" charset="0"/>
              <a:ea typeface="Roboto" pitchFamily="2" charset="0"/>
              <a:sym typeface="Arial"/>
            </a:endParaRPr>
          </a:p>
        </p:txBody>
      </p:sp>
      <p:pic>
        <p:nvPicPr>
          <p:cNvPr id="6" name="Picture 3" descr="C:\Users\user\Desktop\logo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03262" y="4531970"/>
            <a:ext cx="1934024" cy="2857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03766" y="1214428"/>
            <a:ext cx="8520600" cy="18479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2800" b="1" dirty="0">
                <a:solidFill>
                  <a:srgbClr val="FFDB08"/>
                </a:solidFill>
                <a:latin typeface="Candara" pitchFamily="34" charset="0"/>
                <a:ea typeface="Roboto" pitchFamily="2" charset="0"/>
              </a:rPr>
              <a:t>Pedant</a:t>
            </a:r>
            <a:r>
              <a:rPr lang="ru" sz="2800" dirty="0">
                <a:solidFill>
                  <a:srgbClr val="FFDB08"/>
                </a:solidFill>
                <a:latin typeface="Candara" pitchFamily="34" charset="0"/>
                <a:ea typeface="Roboto" pitchFamily="2" charset="0"/>
              </a:rPr>
              <a:t> –</a:t>
            </a:r>
            <a:r>
              <a:rPr lang="ru" sz="2800" dirty="0">
                <a:solidFill>
                  <a:srgbClr val="FFC000"/>
                </a:solidFill>
                <a:latin typeface="Candara" pitchFamily="34" charset="0"/>
                <a:ea typeface="Roboto" pitchFamily="2" charset="0"/>
              </a:rPr>
              <a:t> </a:t>
            </a:r>
            <a:r>
              <a:rPr lang="ru" dirty="0" smtClean="0">
                <a:solidFill>
                  <a:schemeClr val="bg1"/>
                </a:solidFill>
                <a:latin typeface="Candara" pitchFamily="34" charset="0"/>
                <a:ea typeface="Roboto" pitchFamily="2" charset="0"/>
              </a:rPr>
              <a:t/>
            </a:r>
            <a:br>
              <a:rPr lang="ru" dirty="0" smtClean="0">
                <a:solidFill>
                  <a:schemeClr val="bg1"/>
                </a:solidFill>
                <a:latin typeface="Candara" pitchFamily="34" charset="0"/>
                <a:ea typeface="Roboto" pitchFamily="2" charset="0"/>
              </a:rPr>
            </a:br>
            <a:r>
              <a:rPr lang="ru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>агрегатор </a:t>
            </a:r>
            <a:r>
              <a:rPr lang="ru" dirty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>центров </a:t>
            </a:r>
            <a:r>
              <a:rPr lang="ru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>ремонта </a:t>
            </a:r>
            <a:r>
              <a:rPr lang="ru" dirty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>техники</a:t>
            </a:r>
            <a:br>
              <a:rPr lang="ru" dirty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</a:br>
            <a:r>
              <a:rPr lang="ru" dirty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>Apple, Samsung, Sony, HTC, Phillips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chemeClr val="bg1"/>
              </a:solidFill>
              <a:latin typeface="Candara" pitchFamily="34" charset="0"/>
              <a:ea typeface="Roboto" pitchFamily="2" charset="0"/>
            </a:endParaRPr>
          </a:p>
        </p:txBody>
      </p:sp>
      <p:pic>
        <p:nvPicPr>
          <p:cNvPr id="1026" name="Picture 2" descr="C:\Users\user\Desktop\Pedant_presa\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500048"/>
            <a:ext cx="1778907" cy="571504"/>
          </a:xfrm>
          <a:prstGeom prst="rect">
            <a:avLst/>
          </a:prstGeom>
          <a:noFill/>
        </p:spPr>
      </p:pic>
      <p:pic>
        <p:nvPicPr>
          <p:cNvPr id="1027" name="Picture 3" descr="C:\Users\user\Desktop\Pedant_presa\header_b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2665823"/>
            <a:ext cx="2404242" cy="247807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03766" y="2571750"/>
            <a:ext cx="8520600" cy="192882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ru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/>
            </a:r>
            <a:br>
              <a:rPr lang="ru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</a:br>
            <a:r>
              <a:rPr lang="ru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>Вернуть тех, кто посещал раздел ремонта продукции Apple.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</a:br>
            <a:r>
              <a:rPr lang="ru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>Конверсией считался переход на карточку сервисного центра.</a:t>
            </a:r>
          </a:p>
          <a:p>
            <a:pPr lvl="0" algn="ctr" rtl="0">
              <a:spcBef>
                <a:spcPts val="0"/>
              </a:spcBef>
              <a:buNone/>
            </a:pPr>
            <a:endParaRPr lang="ru" dirty="0">
              <a:solidFill>
                <a:schemeClr val="bg1"/>
              </a:solidFill>
              <a:latin typeface="Calibri" pitchFamily="34" charset="0"/>
              <a:ea typeface="Roboto" pitchFamily="2" charset="0"/>
            </a:endParaRPr>
          </a:p>
          <a:p>
            <a:pPr lvl="0" algn="ctr">
              <a:spcBef>
                <a:spcPts val="0"/>
              </a:spcBef>
              <a:buNone/>
            </a:pPr>
            <a:endParaRPr>
              <a:solidFill>
                <a:schemeClr val="bg1"/>
              </a:solidFill>
              <a:latin typeface="Calibri" pitchFamily="34" charset="0"/>
              <a:ea typeface="Roboto" pitchFamily="2" charset="0"/>
            </a:endParaRPr>
          </a:p>
        </p:txBody>
      </p:sp>
      <p:pic>
        <p:nvPicPr>
          <p:cNvPr id="6" name="Picture 2" descr="C:\Users\user\Desktop\Pedant_presa\icon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4619" y="428610"/>
            <a:ext cx="1714512" cy="1934451"/>
          </a:xfrm>
          <a:prstGeom prst="rect">
            <a:avLst/>
          </a:prstGeom>
          <a:noFill/>
        </p:spPr>
      </p:pic>
      <p:sp>
        <p:nvSpPr>
          <p:cNvPr id="5" name="Shape 67"/>
          <p:cNvSpPr txBox="1">
            <a:spLocks noGrp="1"/>
          </p:cNvSpPr>
          <p:nvPr>
            <p:ph type="title"/>
          </p:nvPr>
        </p:nvSpPr>
        <p:spPr>
          <a:xfrm>
            <a:off x="0" y="1500198"/>
            <a:ext cx="9144000" cy="164305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4400" b="1" cap="all" dirty="0">
                <a:solidFill>
                  <a:srgbClr val="FFDB08"/>
                </a:solidFill>
                <a:latin typeface="Candara" pitchFamily="34" charset="0"/>
                <a:ea typeface="Roboto" pitchFamily="2" charset="0"/>
              </a:rPr>
              <a:t>Цель кампании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67"/>
          <p:cNvSpPr txBox="1">
            <a:spLocks noGrp="1"/>
          </p:cNvSpPr>
          <p:nvPr>
            <p:ph type="title"/>
          </p:nvPr>
        </p:nvSpPr>
        <p:spPr>
          <a:xfrm>
            <a:off x="0" y="2071702"/>
            <a:ext cx="9144000" cy="164305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4400" b="1" cap="all" dirty="0" smtClean="0">
                <a:solidFill>
                  <a:srgbClr val="FFDB08"/>
                </a:solidFill>
                <a:latin typeface="Candara" pitchFamily="34" charset="0"/>
                <a:ea typeface="Roboto" pitchFamily="2" charset="0"/>
              </a:rPr>
              <a:t>инструменты</a:t>
            </a:r>
            <a:endParaRPr lang="ru" sz="4400" b="1" cap="all" dirty="0">
              <a:solidFill>
                <a:srgbClr val="FFDB08"/>
              </a:solidFill>
              <a:latin typeface="Candara" pitchFamily="34" charset="0"/>
              <a:ea typeface="Roboto" pitchFamily="2" charset="0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03766" y="3286130"/>
            <a:ext cx="8520600" cy="7858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ru-RU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>Ретаргетинг в Вконтакте и myTarget</a:t>
            </a:r>
            <a:endParaRPr>
              <a:solidFill>
                <a:schemeClr val="bg1"/>
              </a:solidFill>
              <a:latin typeface="Calibri" pitchFamily="34" charset="0"/>
              <a:ea typeface="Roboto" pitchFamily="2" charset="0"/>
            </a:endParaRPr>
          </a:p>
        </p:txBody>
      </p:sp>
      <p:pic>
        <p:nvPicPr>
          <p:cNvPr id="1026" name="Picture 2" descr="C:\Users\user\Desktop\tool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0305" y="1029726"/>
            <a:ext cx="1428760" cy="13991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67"/>
          <p:cNvSpPr txBox="1">
            <a:spLocks noGrp="1"/>
          </p:cNvSpPr>
          <p:nvPr>
            <p:ph type="title"/>
          </p:nvPr>
        </p:nvSpPr>
        <p:spPr>
          <a:xfrm>
            <a:off x="0" y="285734"/>
            <a:ext cx="9001156" cy="200026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4400" b="1" cap="all" dirty="0" smtClean="0">
                <a:solidFill>
                  <a:srgbClr val="FFDB08"/>
                </a:solidFill>
                <a:latin typeface="Candara" pitchFamily="34" charset="0"/>
                <a:ea typeface="Roboto" pitchFamily="2" charset="0"/>
              </a:rPr>
              <a:t>Примеры креативов</a:t>
            </a:r>
            <a:endParaRPr lang="ru" sz="4400" b="1" cap="all" dirty="0">
              <a:solidFill>
                <a:srgbClr val="FFDB08"/>
              </a:solidFill>
              <a:latin typeface="Candara" pitchFamily="34" charset="0"/>
              <a:ea typeface="Roboto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57752" y="2143122"/>
            <a:ext cx="1643074" cy="22145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ounded Rectangle 8"/>
          <p:cNvSpPr/>
          <p:nvPr/>
        </p:nvSpPr>
        <p:spPr>
          <a:xfrm>
            <a:off x="2643174" y="2143122"/>
            <a:ext cx="1643074" cy="22145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Shape 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00628" y="2357436"/>
            <a:ext cx="1352550" cy="180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8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57484" y="2357436"/>
            <a:ext cx="1314450" cy="186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71472" y="2786064"/>
            <a:ext cx="8001056" cy="1714512"/>
          </a:xfrm>
          <a:prstGeom prst="rect">
            <a:avLst/>
          </a:prstGeom>
          <a:solidFill>
            <a:srgbClr val="000070">
              <a:alpha val="2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1875402" y="2857502"/>
            <a:ext cx="3053788" cy="214314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>CTR – 0.011 %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>Кликов – 743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>Конверсий – 198</a:t>
            </a:r>
          </a:p>
        </p:txBody>
      </p:sp>
      <p:sp>
        <p:nvSpPr>
          <p:cNvPr id="5" name="Shape 67"/>
          <p:cNvSpPr txBox="1">
            <a:spLocks noGrp="1"/>
          </p:cNvSpPr>
          <p:nvPr>
            <p:ph type="title"/>
          </p:nvPr>
        </p:nvSpPr>
        <p:spPr>
          <a:xfrm>
            <a:off x="0" y="1571618"/>
            <a:ext cx="9144000" cy="164305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4400" b="1" cap="all" dirty="0" smtClean="0">
                <a:solidFill>
                  <a:srgbClr val="FFDB08"/>
                </a:solidFill>
                <a:latin typeface="Candara" pitchFamily="34" charset="0"/>
                <a:ea typeface="Roboto" pitchFamily="2" charset="0"/>
              </a:rPr>
              <a:t>Результаты</a:t>
            </a:r>
            <a:endParaRPr lang="ru" sz="4400" b="1" cap="all" dirty="0">
              <a:solidFill>
                <a:srgbClr val="FFDB08"/>
              </a:solidFill>
              <a:latin typeface="Candara" pitchFamily="34" charset="0"/>
              <a:ea typeface="Roboto" pitchFamily="2" charset="0"/>
            </a:endParaRPr>
          </a:p>
        </p:txBody>
      </p:sp>
      <p:sp>
        <p:nvSpPr>
          <p:cNvPr id="7" name="Shape 61"/>
          <p:cNvSpPr txBox="1">
            <a:spLocks/>
          </p:cNvSpPr>
          <p:nvPr/>
        </p:nvSpPr>
        <p:spPr>
          <a:xfrm>
            <a:off x="4018542" y="2857502"/>
            <a:ext cx="3982482" cy="21431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</a:pPr>
            <a:r>
              <a:rPr lang="ru-RU" sz="1800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>При бюджете 15 836.00 руб. получается CPA – 80 рублей.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Roboto" pitchFamily="2" charset="0"/>
              <a:sym typeface="Arial"/>
            </a:endParaRPr>
          </a:p>
        </p:txBody>
      </p:sp>
      <p:pic>
        <p:nvPicPr>
          <p:cNvPr id="1026" name="Picture 2" descr="C:\Users\user\Desktop\vyvody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428610"/>
            <a:ext cx="2000264" cy="14742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67"/>
          <p:cNvSpPr txBox="1">
            <a:spLocks/>
          </p:cNvSpPr>
          <p:nvPr/>
        </p:nvSpPr>
        <p:spPr>
          <a:xfrm>
            <a:off x="0" y="571504"/>
            <a:ext cx="9144000" cy="16430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None/>
              <a:tabLst/>
              <a:defRPr/>
            </a:pPr>
            <a:r>
              <a:rPr kumimoji="0" lang="ru" sz="4400" b="1" i="0" u="none" strike="noStrike" kern="0" cap="all" spc="0" normalizeH="0" baseline="0" noProof="0" dirty="0" smtClean="0">
                <a:ln>
                  <a:noFill/>
                </a:ln>
                <a:solidFill>
                  <a:srgbClr val="FFDB08"/>
                </a:solidFill>
                <a:effectLst/>
                <a:uLnTx/>
                <a:uFillTx/>
                <a:latin typeface="Candara" pitchFamily="34" charset="0"/>
                <a:ea typeface="Roboto" pitchFamily="2" charset="0"/>
                <a:sym typeface="Arial"/>
              </a:rPr>
              <a:t>Выводы</a:t>
            </a:r>
            <a:endParaRPr kumimoji="0" lang="ru" sz="4400" b="1" i="0" u="none" strike="noStrike" kern="0" cap="all" spc="0" normalizeH="0" baseline="0" noProof="0" dirty="0">
              <a:ln>
                <a:noFill/>
              </a:ln>
              <a:solidFill>
                <a:srgbClr val="FFDB08"/>
              </a:solidFill>
              <a:effectLst/>
              <a:uLnTx/>
              <a:uFillTx/>
              <a:latin typeface="Candara" pitchFamily="34" charset="0"/>
              <a:ea typeface="Roboto" pitchFamily="2" charset="0"/>
              <a:sym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472" y="1928808"/>
            <a:ext cx="8001056" cy="2714644"/>
          </a:xfrm>
          <a:prstGeom prst="rect">
            <a:avLst/>
          </a:prstGeom>
          <a:solidFill>
            <a:srgbClr val="000070">
              <a:alpha val="2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Shape 61"/>
          <p:cNvSpPr txBox="1">
            <a:spLocks/>
          </p:cNvSpPr>
          <p:nvPr/>
        </p:nvSpPr>
        <p:spPr>
          <a:xfrm>
            <a:off x="1000100" y="2214560"/>
            <a:ext cx="7215238" cy="24288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</a:pPr>
            <a:r>
              <a:rPr lang="ru-RU" sz="1800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>Ретрагетинг привлек почти 200 конверсий, за 80 рублей каждая.</a:t>
            </a:r>
          </a:p>
          <a:p>
            <a:pPr lvl="0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</a:pPr>
            <a:r>
              <a:rPr lang="ru-RU" sz="1800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>Такая низкая цена конверсии обеспечена тем, что ретрагетинг – это всегда показ рекламы людям, уже знакомым с брендом и товаром.</a:t>
            </a:r>
          </a:p>
          <a:p>
            <a:pPr lvl="0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</a:pPr>
            <a:r>
              <a:rPr lang="ru-RU" sz="1800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>Поэтому объявления ретрагетинга выглядят часто не как реклама, а услужливое напоминание о незавершенном действии.</a:t>
            </a:r>
          </a:p>
          <a:p>
            <a:pPr lvl="0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</a:pPr>
            <a:endParaRPr lang="ru-RU" sz="1800" dirty="0" smtClean="0">
              <a:solidFill>
                <a:schemeClr val="bg1"/>
              </a:solidFill>
              <a:latin typeface="Calibri" pitchFamily="34" charset="0"/>
              <a:ea typeface="Roboto" pitchFamily="2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61"/>
          <p:cNvSpPr txBox="1">
            <a:spLocks/>
          </p:cNvSpPr>
          <p:nvPr/>
        </p:nvSpPr>
        <p:spPr>
          <a:xfrm>
            <a:off x="2285984" y="1214428"/>
            <a:ext cx="5214974" cy="3357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</a:pPr>
            <a:r>
              <a:rPr lang="ru-RU" sz="4000" b="1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>Горностаев Михаил </a:t>
            </a:r>
            <a:r>
              <a:rPr lang="ru-RU" sz="1800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</a:br>
            <a:r>
              <a:rPr lang="ru-RU" sz="1800" i="1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>Руководитель </a:t>
            </a:r>
            <a:r>
              <a:rPr lang="ru-RU" sz="1800" i="1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>отдела продаж OneRetarget</a:t>
            </a:r>
          </a:p>
          <a:p>
            <a:pPr lvl="0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</a:pPr>
            <a:r>
              <a:rPr lang="ru-RU" sz="1800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>sales@oneretarget.com</a:t>
            </a:r>
            <a:br>
              <a:rPr lang="ru-RU" sz="1800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>vk.com/mikhailgornostaev</a:t>
            </a:r>
            <a:br>
              <a:rPr lang="ru-RU" sz="1800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>fb.com/yuelanshi</a:t>
            </a:r>
            <a:br>
              <a:rPr lang="ru-RU" sz="1800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Calibri" pitchFamily="34" charset="0"/>
                <a:ea typeface="Roboto" pitchFamily="2" charset="0"/>
              </a:rPr>
              <a:t>+7(926)340-58-61</a:t>
            </a:r>
            <a:endParaRPr lang="ru-RU" sz="1800" dirty="0" smtClean="0">
              <a:solidFill>
                <a:schemeClr val="bg1"/>
              </a:solidFill>
              <a:latin typeface="Calibri" pitchFamily="34" charset="0"/>
              <a:ea typeface="Roboto" pitchFamily="2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91</Words>
  <Application>Microsoft Office PowerPoint</Application>
  <PresentationFormat>On-screen Show (16:9)</PresentationFormat>
  <Paragraphs>19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simple-light-2</vt:lpstr>
      <vt:lpstr>Микроретаргетинга</vt:lpstr>
      <vt:lpstr>Slide 2</vt:lpstr>
      <vt:lpstr>Цель кампании</vt:lpstr>
      <vt:lpstr>инструменты</vt:lpstr>
      <vt:lpstr>Примеры креативов</vt:lpstr>
      <vt:lpstr>Результаты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кейс микроретаргетинга</dc:title>
  <cp:lastModifiedBy>Пользователь Windows</cp:lastModifiedBy>
  <cp:revision>22</cp:revision>
  <dcterms:modified xsi:type="dcterms:W3CDTF">2016-04-07T14:06:37Z</dcterms:modified>
</cp:coreProperties>
</file>