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el Kislov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59" autoAdjust="0"/>
  </p:normalViewPr>
  <p:slideViewPr>
    <p:cSldViewPr>
      <p:cViewPr>
        <p:scale>
          <a:sx n="100" d="100"/>
          <a:sy n="100" d="100"/>
        </p:scale>
        <p:origin x="-28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9772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wmf"/><Relationship Id="rId4" Type="http://schemas.openxmlformats.org/officeDocument/2006/relationships/hyperlink" Target="mailto:welcome@oneretarge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785932"/>
            <a:ext cx="8520599" cy="128588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Bookman Old Style" pitchFamily="18" charset="0"/>
              </a:rPr>
              <a:t>«</a:t>
            </a:r>
            <a:r>
              <a:rPr lang="ru" sz="4400" b="1" dirty="0" smtClean="0">
                <a:solidFill>
                  <a:schemeClr val="bg1"/>
                </a:solidFill>
                <a:latin typeface="Bookman Old Style" pitchFamily="18" charset="0"/>
              </a:rPr>
              <a:t>Элитная недвижимость</a:t>
            </a:r>
            <a:r>
              <a:rPr lang="en-US" sz="4400" b="1" dirty="0" smtClean="0">
                <a:solidFill>
                  <a:schemeClr val="bg1"/>
                </a:solidFill>
                <a:latin typeface="Bookman Old Style" pitchFamily="18" charset="0"/>
              </a:rPr>
              <a:t>»</a:t>
            </a:r>
            <a:endParaRPr lang="ru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Shape 54"/>
          <p:cNvSpPr txBox="1">
            <a:spLocks/>
          </p:cNvSpPr>
          <p:nvPr/>
        </p:nvSpPr>
        <p:spPr>
          <a:xfrm>
            <a:off x="305742" y="1643056"/>
            <a:ext cx="8520599" cy="642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КЕЙС</a:t>
            </a:r>
            <a:endParaRPr kumimoji="0" lang="ru" sz="2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sym typeface="Arial"/>
            </a:endParaRPr>
          </a:p>
        </p:txBody>
      </p:sp>
      <p:pic>
        <p:nvPicPr>
          <p:cNvPr id="1026" name="Picture 2" descr="C:\Users\user\Desktop\Apex\2_presa_material\logo_knightsbrid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7642" y="2956563"/>
            <a:ext cx="1382727" cy="758195"/>
          </a:xfrm>
          <a:prstGeom prst="rect">
            <a:avLst/>
          </a:prstGeom>
          <a:noFill/>
        </p:spPr>
      </p:pic>
      <p:sp>
        <p:nvSpPr>
          <p:cNvPr id="8" name="Shape 54"/>
          <p:cNvSpPr txBox="1">
            <a:spLocks/>
          </p:cNvSpPr>
          <p:nvPr/>
        </p:nvSpPr>
        <p:spPr>
          <a:xfrm>
            <a:off x="337681" y="4357700"/>
            <a:ext cx="8520599" cy="642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От «РЕСТОВРАЦИЯ Н»</a:t>
            </a:r>
            <a:endParaRPr kumimoji="0" lang="ru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sym typeface="Arial"/>
            </a:endParaRPr>
          </a:p>
        </p:txBody>
      </p:sp>
      <p:pic>
        <p:nvPicPr>
          <p:cNvPr id="6" name="Picture 3" descr="C:\Users\user\Desktop\logo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3813" y="571486"/>
            <a:ext cx="1934024" cy="285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 idx="4294967295"/>
          </p:nvPr>
        </p:nvSpPr>
        <p:spPr>
          <a:xfrm>
            <a:off x="5214942" y="119063"/>
            <a:ext cx="3929058" cy="152399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ru" sz="3600" b="1" dirty="0">
                <a:solidFill>
                  <a:schemeClr val="bg1"/>
                </a:solidFill>
                <a:latin typeface="Bookman Old Style" pitchFamily="18" charset="0"/>
              </a:rPr>
              <a:t>Выводы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4294967295"/>
          </p:nvPr>
        </p:nvSpPr>
        <p:spPr>
          <a:xfrm>
            <a:off x="5286380" y="2130425"/>
            <a:ext cx="3857620" cy="22891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ru" sz="2100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6+ тысяч рублей заинтересованный клиент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ru" sz="2100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ru" sz="2100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VS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ru" sz="2100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450+ миллионов рублей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ru" sz="2100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квартира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 idx="4294967295"/>
          </p:nvPr>
        </p:nvSpPr>
        <p:spPr>
          <a:xfrm>
            <a:off x="0" y="1249362"/>
            <a:ext cx="9144000" cy="14827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Есть необычное задание?</a:t>
            </a:r>
            <a:b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На</a:t>
            </a:r>
            <a:r>
              <a:rPr lang="ru" sz="4000" b="1" dirty="0" smtClean="0">
                <a:solidFill>
                  <a:schemeClr val="bg1"/>
                </a:solidFill>
                <a:latin typeface="Bookman Old Style" pitchFamily="18" charset="0"/>
              </a:rPr>
              <a:t>пишите нам.</a:t>
            </a:r>
            <a:endParaRPr lang="ru" sz="4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4294967295"/>
          </p:nvPr>
        </p:nvSpPr>
        <p:spPr>
          <a:xfrm>
            <a:off x="0" y="2589211"/>
            <a:ext cx="9144000" cy="21256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  <a:hlinkClick r:id="rId4"/>
              </a:rPr>
              <a:t>welcome@oneretarget.com</a:t>
            </a:r>
            <a:endParaRPr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" dirty="0">
                <a:solidFill>
                  <a:schemeClr val="bg1"/>
                </a:solidFill>
                <a:latin typeface="Bookman Old Style" pitchFamily="18" charset="0"/>
              </a:rPr>
              <a:t>Спасибо за внимание!</a:t>
            </a:r>
          </a:p>
        </p:txBody>
      </p:sp>
      <p:pic>
        <p:nvPicPr>
          <p:cNvPr id="5" name="Picture 3" descr="C:\Users\user\Desktop\logo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3813" y="714362"/>
            <a:ext cx="1934024" cy="285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 idx="4294967295"/>
          </p:nvPr>
        </p:nvSpPr>
        <p:spPr>
          <a:xfrm>
            <a:off x="0" y="428625"/>
            <a:ext cx="3929058" cy="22161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600" b="1" dirty="0">
                <a:solidFill>
                  <a:schemeClr val="bg1"/>
                </a:solidFill>
                <a:latin typeface="Bookman Old Style" pitchFamily="18" charset="0"/>
              </a:rPr>
              <a:t>Цели рекламной кампании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4294967295"/>
          </p:nvPr>
        </p:nvSpPr>
        <p:spPr>
          <a:xfrm>
            <a:off x="214282" y="3714758"/>
            <a:ext cx="3429024" cy="10001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4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*-учитывая нюансы, это была пилотная рекламная кампания для проверки рынка.</a:t>
            </a:r>
            <a:endParaRPr lang="ru" sz="1400" i="1" dirty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Shape 61"/>
          <p:cNvSpPr txBox="1">
            <a:spLocks/>
          </p:cNvSpPr>
          <p:nvPr/>
        </p:nvSpPr>
        <p:spPr>
          <a:xfrm>
            <a:off x="265501" y="2643188"/>
            <a:ext cx="3306368" cy="1285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Увеличение звонков от заинтересованных клиентов*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286380" y="0"/>
            <a:ext cx="3857620" cy="123348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600" b="1" dirty="0">
                <a:solidFill>
                  <a:schemeClr val="bg1"/>
                </a:solidFill>
                <a:latin typeface="Bookman Old Style" pitchFamily="18" charset="0"/>
              </a:rPr>
              <a:t>Нюансы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4294967295"/>
          </p:nvPr>
        </p:nvSpPr>
        <p:spPr>
          <a:xfrm>
            <a:off x="5572132" y="1177925"/>
            <a:ext cx="3286148" cy="37512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Элитная недвижимость стоимостью в миллионы долларов.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Очень узкая целевая аудитория, которую сложно “выследить”.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Высокая конкуренция и перегретые ставки в контекстной рекламе.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0" y="1233488"/>
            <a:ext cx="4044950" cy="14827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600" b="1" dirty="0">
                <a:solidFill>
                  <a:schemeClr val="bg1"/>
                </a:solidFill>
                <a:latin typeface="Bookman Old Style" pitchFamily="18" charset="0"/>
              </a:rPr>
              <a:t>Каналы привлечения траффика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ubTitle" idx="4294967295"/>
          </p:nvPr>
        </p:nvSpPr>
        <p:spPr>
          <a:xfrm>
            <a:off x="714348" y="2874963"/>
            <a:ext cx="2857520" cy="183992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Яндекс.Директ</a:t>
            </a:r>
          </a:p>
          <a:p>
            <a:pPr marL="571500" lvl="0" indent="-342900" rtl="0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Google Adwords</a:t>
            </a:r>
          </a:p>
          <a:p>
            <a:pPr marL="571500" lvl="0" indent="-342900" rtl="0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myTarget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endParaRPr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endParaRPr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5214942" y="57150"/>
            <a:ext cx="3929058" cy="151446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600" b="1" dirty="0">
                <a:solidFill>
                  <a:schemeClr val="bg1"/>
                </a:solidFill>
                <a:latin typeface="Bookman Old Style" pitchFamily="18" charset="0"/>
              </a:rPr>
              <a:t>Определение ЦА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ubTitle" idx="4294967295"/>
          </p:nvPr>
        </p:nvSpPr>
        <p:spPr>
          <a:xfrm>
            <a:off x="5572132" y="1539874"/>
            <a:ext cx="3571868" cy="34607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AutoNum type="arabicPeriod"/>
            </a:pP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Доход премиум</a:t>
            </a:r>
          </a:p>
          <a:p>
            <a:pPr marL="457200" lvl="0" indent="-228600" rtl="0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AutoNum type="arabicPeriod"/>
            </a:pP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Интересы: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яхты</a:t>
            </a: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, самолеты,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дорогие </a:t>
            </a: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машины</a:t>
            </a:r>
          </a:p>
          <a:p>
            <a:pPr marL="457200" lvl="0" indent="-228600" rtl="0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AutoNum type="arabicPeriod"/>
            </a:pP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Часто бывают за границей</a:t>
            </a:r>
          </a:p>
          <a:p>
            <a:pPr marL="457200" lvl="0" indent="-228600">
              <a:spcBef>
                <a:spcPts val="0"/>
              </a:spcBef>
              <a:buClr>
                <a:schemeClr val="accent5">
                  <a:lumMod val="20000"/>
                  <a:lumOff val="80000"/>
                </a:schemeClr>
              </a:buClr>
              <a:buAutoNum type="arabicPeriod"/>
            </a:pP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Интересуются элитной недвижимостью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 idx="4294967295"/>
          </p:nvPr>
        </p:nvSpPr>
        <p:spPr>
          <a:xfrm>
            <a:off x="0" y="396876"/>
            <a:ext cx="3929058" cy="146049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600" b="1" dirty="0">
                <a:solidFill>
                  <a:schemeClr val="bg1"/>
                </a:solidFill>
                <a:latin typeface="Bookman Old Style" pitchFamily="18" charset="0"/>
              </a:rPr>
              <a:t>Примеры креативов</a:t>
            </a:r>
          </a:p>
        </p:txBody>
      </p:sp>
      <p:pic>
        <p:nvPicPr>
          <p:cNvPr id="1026" name="Picture 2" descr="C:\Users\user\Desktop\Apex\2_presa_material\primer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27" y="2297113"/>
            <a:ext cx="2352675" cy="942975"/>
          </a:xfrm>
          <a:prstGeom prst="rect">
            <a:avLst/>
          </a:prstGeom>
          <a:noFill/>
        </p:spPr>
      </p:pic>
      <p:pic>
        <p:nvPicPr>
          <p:cNvPr id="1027" name="Picture 3" descr="C:\Users\user\Desktop\Apex\2_presa_material\primer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890" y="3414725"/>
            <a:ext cx="2343150" cy="942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4294967295"/>
          </p:nvPr>
        </p:nvSpPr>
        <p:spPr>
          <a:xfrm>
            <a:off x="1" y="254000"/>
            <a:ext cx="3929058" cy="9604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200" b="1" dirty="0">
                <a:solidFill>
                  <a:schemeClr val="bg1"/>
                </a:solidFill>
                <a:latin typeface="Bookman Old Style" pitchFamily="18" charset="0"/>
              </a:rPr>
              <a:t>Яндекс.Директ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ubTitle" idx="4294967295"/>
          </p:nvPr>
        </p:nvSpPr>
        <p:spPr>
          <a:xfrm>
            <a:off x="214282" y="1165225"/>
            <a:ext cx="3429024" cy="37639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клики: 1295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CTR - </a:t>
            </a:r>
            <a:r>
              <a:rPr lang="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0,31%</a:t>
            </a:r>
            <a:endParaRPr lang="en-US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бюджет</a:t>
            </a:r>
            <a:r>
              <a:rPr lang="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: 152 600 р.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Канал </a:t>
            </a: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дал 17 звонков, из них договорились о просмотре квартиры: 5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Цена </a:t>
            </a:r>
            <a:r>
              <a:rPr lang="ru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заинтересованного клиента: 21 000 р.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 idx="4294967295"/>
          </p:nvPr>
        </p:nvSpPr>
        <p:spPr>
          <a:xfrm>
            <a:off x="1" y="254000"/>
            <a:ext cx="3929058" cy="12461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200" b="1" dirty="0">
                <a:solidFill>
                  <a:schemeClr val="bg1"/>
                </a:solidFill>
                <a:latin typeface="Bookman Old Style" pitchFamily="18" charset="0"/>
              </a:rPr>
              <a:t>Google Adwords</a:t>
            </a:r>
          </a:p>
        </p:txBody>
      </p:sp>
      <p:sp>
        <p:nvSpPr>
          <p:cNvPr id="5" name="Shape 96"/>
          <p:cNvSpPr txBox="1">
            <a:spLocks/>
          </p:cNvSpPr>
          <p:nvPr/>
        </p:nvSpPr>
        <p:spPr>
          <a:xfrm>
            <a:off x="214282" y="1165225"/>
            <a:ext cx="3429024" cy="37639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52380"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клики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: 4 084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ookman Old Style" pitchFamily="18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2380"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CTR -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5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%</a:t>
            </a:r>
          </a:p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52380"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бюджет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: 350 700 р.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ookman Old Style" pitchFamily="18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238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Канал дал 7 звонков, из них договорились о просмотре квартиры: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2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ookman Old Style" pitchFamily="18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238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Цена заинтересованного клиента: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175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 000 р.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 idx="4294967295"/>
          </p:nvPr>
        </p:nvSpPr>
        <p:spPr>
          <a:xfrm>
            <a:off x="0" y="254000"/>
            <a:ext cx="3929058" cy="146049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200" b="1" dirty="0">
                <a:solidFill>
                  <a:schemeClr val="bg1"/>
                </a:solidFill>
                <a:latin typeface="Bookman Old Style" pitchFamily="18" charset="0"/>
              </a:rPr>
              <a:t>myTarget</a:t>
            </a:r>
          </a:p>
        </p:txBody>
      </p:sp>
      <p:sp>
        <p:nvSpPr>
          <p:cNvPr id="5" name="Shape 96"/>
          <p:cNvSpPr txBox="1">
            <a:spLocks/>
          </p:cNvSpPr>
          <p:nvPr/>
        </p:nvSpPr>
        <p:spPr>
          <a:xfrm>
            <a:off x="214282" y="1165225"/>
            <a:ext cx="3429024" cy="37639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52380"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клики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: 4013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ookman Old Style" pitchFamily="18" charset="0"/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52380"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CTR 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- 0,08%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ookman Old Style" pitchFamily="18" charset="0"/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52380"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бюджет</a:t>
            </a:r>
            <a:r>
              <a:rPr lang="ru-RU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: 36 200 р.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ookman Old Style" pitchFamily="18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238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Канал дал 17 звонков, из них договорились о просмотре квартиры: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6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Bookman Old Style" pitchFamily="18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238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Цена заинтересованного клиента: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6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man Old Style" pitchFamily="18" charset="0"/>
                <a:ea typeface="Arial"/>
                <a:cs typeface="Arial"/>
                <a:sym typeface="Arial"/>
              </a:rPr>
              <a:t> 000 р.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204</Words>
  <Application>Microsoft Office PowerPoint</Application>
  <PresentationFormat>Экран (16:9)</PresentationFormat>
  <Paragraphs>48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simple-light-2</vt:lpstr>
      <vt:lpstr>«Элитная недвижимость»</vt:lpstr>
      <vt:lpstr>Цели рекламной кампании</vt:lpstr>
      <vt:lpstr>Нюансы</vt:lpstr>
      <vt:lpstr>Каналы привлечения траффика</vt:lpstr>
      <vt:lpstr>Определение ЦА</vt:lpstr>
      <vt:lpstr>Примеры креативов</vt:lpstr>
      <vt:lpstr>Яндекс.Директ</vt:lpstr>
      <vt:lpstr>Google Adwords</vt:lpstr>
      <vt:lpstr>myTarget</vt:lpstr>
      <vt:lpstr>Выводы</vt:lpstr>
      <vt:lpstr>Есть необычное задание? Напишите нам.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«Элитная недвижимость»</dc:title>
  <dc:creator>user</dc:creator>
  <cp:lastModifiedBy>user</cp:lastModifiedBy>
  <cp:revision>16</cp:revision>
  <dcterms:modified xsi:type="dcterms:W3CDTF">2016-04-01T13:20:05Z</dcterms:modified>
</cp:coreProperties>
</file>